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1" r:id="rId2"/>
    <p:sldId id="256" r:id="rId3"/>
    <p:sldId id="261" r:id="rId4"/>
    <p:sldId id="264" r:id="rId5"/>
    <p:sldId id="257" r:id="rId6"/>
    <p:sldId id="259" r:id="rId7"/>
    <p:sldId id="260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30" autoAdjust="0"/>
    <p:restoredTop sz="94627" autoAdjust="0"/>
  </p:normalViewPr>
  <p:slideViewPr>
    <p:cSldViewPr snapToGrid="0">
      <p:cViewPr varScale="1">
        <p:scale>
          <a:sx n="84" d="100"/>
          <a:sy n="84" d="100"/>
        </p:scale>
        <p:origin x="47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90C9A1-5EC3-4632-89D8-2CEF6E8110F1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7CE3F0-6460-48FD-AA84-F799F43E88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391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5149-FAD0-44B7-AC3D-E18F6CED4A87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062F2-AB1B-4F54-AB4B-253759CEE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042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5149-FAD0-44B7-AC3D-E18F6CED4A87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062F2-AB1B-4F54-AB4B-253759CEE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944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5149-FAD0-44B7-AC3D-E18F6CED4A87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062F2-AB1B-4F54-AB4B-253759CEE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968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5149-FAD0-44B7-AC3D-E18F6CED4A87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062F2-AB1B-4F54-AB4B-253759CEE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95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5149-FAD0-44B7-AC3D-E18F6CED4A87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062F2-AB1B-4F54-AB4B-253759CEE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55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5149-FAD0-44B7-AC3D-E18F6CED4A87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062F2-AB1B-4F54-AB4B-253759CEE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002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5149-FAD0-44B7-AC3D-E18F6CED4A87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062F2-AB1B-4F54-AB4B-253759CEE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860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5149-FAD0-44B7-AC3D-E18F6CED4A87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062F2-AB1B-4F54-AB4B-253759CEE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980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5149-FAD0-44B7-AC3D-E18F6CED4A87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062F2-AB1B-4F54-AB4B-253759CEE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351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5149-FAD0-44B7-AC3D-E18F6CED4A87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062F2-AB1B-4F54-AB4B-253759CEE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932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5149-FAD0-44B7-AC3D-E18F6CED4A87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062F2-AB1B-4F54-AB4B-253759CEE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515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35149-FAD0-44B7-AC3D-E18F6CED4A87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E062F2-AB1B-4F54-AB4B-253759CEE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866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4a"/><Relationship Id="rId1" Type="http://schemas.openxmlformats.org/officeDocument/2006/relationships/audio" Target="NULL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hyperlink" Target="https://nebiocalculator.neb.com/#!/ligation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4.m4a"/><Relationship Id="rId1" Type="http://schemas.openxmlformats.org/officeDocument/2006/relationships/audio" Target="NULL" TargetMode="Externa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dx.doi.org/10.1002/yea.3098" TargetMode="Externa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dx.doi.org/10.1002/yea.3098" TargetMode="Externa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dx.doi.org/10.1002/yea.3098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4a"/><Relationship Id="rId1" Type="http://schemas.openxmlformats.org/officeDocument/2006/relationships/audio" Target="NULL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CRISPR in Yeast. Supporting File S1. Lectures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Three lab lecture materials have been provided in one file. 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Cloning: Part I, Slides 2-7 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Cloning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Part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Slides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8-13 (narrated)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Screening Clones, Slides 14-22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78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Ligation of pML104 (vector) with insert (gRNA gene)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/>
              <a:t>Assemble </a:t>
            </a:r>
            <a:r>
              <a:rPr lang="en-US" dirty="0" smtClean="0"/>
              <a:t>rapid ligation </a:t>
            </a:r>
            <a:r>
              <a:rPr lang="en-US" dirty="0"/>
              <a:t>reactions</a:t>
            </a:r>
          </a:p>
          <a:p>
            <a:pPr marL="1371600" lvl="3" indent="0">
              <a:buNone/>
            </a:pPr>
            <a:r>
              <a:rPr lang="en-US" dirty="0"/>
              <a:t>_____ </a:t>
            </a:r>
            <a:r>
              <a:rPr lang="en-US" dirty="0">
                <a:latin typeface="Symbol" panose="05050102010706020507" pitchFamily="18" charset="2"/>
              </a:rPr>
              <a:t>m</a:t>
            </a:r>
            <a:r>
              <a:rPr lang="en-US" dirty="0"/>
              <a:t>l	digested vector </a:t>
            </a:r>
            <a:endParaRPr lang="en-US" dirty="0" smtClean="0"/>
          </a:p>
          <a:p>
            <a:pPr marL="1371600" lvl="3" indent="0">
              <a:buNone/>
            </a:pPr>
            <a:r>
              <a:rPr lang="en-US" dirty="0" smtClean="0"/>
              <a:t>_____ </a:t>
            </a:r>
            <a:r>
              <a:rPr lang="en-US" dirty="0">
                <a:latin typeface="Symbol" panose="05050102010706020507" pitchFamily="18" charset="2"/>
              </a:rPr>
              <a:t>m</a:t>
            </a:r>
            <a:r>
              <a:rPr lang="en-US" dirty="0" smtClean="0"/>
              <a:t>l </a:t>
            </a:r>
            <a:r>
              <a:rPr lang="en-US" dirty="0"/>
              <a:t>	annealed </a:t>
            </a:r>
            <a:r>
              <a:rPr lang="en-US" dirty="0" err="1"/>
              <a:t>oligos</a:t>
            </a:r>
            <a:r>
              <a:rPr lang="en-US" dirty="0"/>
              <a:t> </a:t>
            </a:r>
          </a:p>
          <a:p>
            <a:pPr marL="1371600" lvl="3" indent="0">
              <a:buNone/>
            </a:pPr>
            <a:r>
              <a:rPr lang="en-US" dirty="0"/>
              <a:t>_____ </a:t>
            </a:r>
            <a:r>
              <a:rPr lang="en-US" dirty="0">
                <a:latin typeface="Symbol" panose="05050102010706020507" pitchFamily="18" charset="2"/>
              </a:rPr>
              <a:t>m</a:t>
            </a:r>
            <a:r>
              <a:rPr lang="en-US" dirty="0" smtClean="0"/>
              <a:t>l</a:t>
            </a:r>
            <a:r>
              <a:rPr lang="en-US" dirty="0"/>
              <a:t>	2 X ligation buffer</a:t>
            </a:r>
          </a:p>
          <a:p>
            <a:pPr marL="1371600" lvl="3" indent="0">
              <a:buNone/>
            </a:pPr>
            <a:r>
              <a:rPr lang="en-US" dirty="0"/>
              <a:t>1 </a:t>
            </a:r>
            <a:r>
              <a:rPr lang="en-US" dirty="0">
                <a:latin typeface="Symbol" panose="05050102010706020507" pitchFamily="18" charset="2"/>
              </a:rPr>
              <a:t>m</a:t>
            </a:r>
            <a:r>
              <a:rPr lang="en-US" dirty="0" smtClean="0"/>
              <a:t>l  </a:t>
            </a:r>
            <a:r>
              <a:rPr lang="en-US" dirty="0"/>
              <a:t>	</a:t>
            </a:r>
            <a:r>
              <a:rPr lang="en-US" dirty="0" smtClean="0"/>
              <a:t>DNA </a:t>
            </a:r>
            <a:r>
              <a:rPr lang="en-US" dirty="0"/>
              <a:t>ligase</a:t>
            </a:r>
          </a:p>
          <a:p>
            <a:pPr marL="1371600" lvl="3" indent="0">
              <a:buNone/>
            </a:pPr>
            <a:r>
              <a:rPr lang="en-US" dirty="0"/>
              <a:t>_____ </a:t>
            </a:r>
            <a:r>
              <a:rPr lang="en-US" dirty="0">
                <a:latin typeface="Symbol" panose="05050102010706020507" pitchFamily="18" charset="2"/>
              </a:rPr>
              <a:t>m</a:t>
            </a:r>
            <a:r>
              <a:rPr lang="en-US" dirty="0" smtClean="0"/>
              <a:t>l</a:t>
            </a:r>
            <a:r>
              <a:rPr lang="en-US" dirty="0"/>
              <a:t>	ddH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  <a:p>
            <a:pPr marL="1371600" lvl="3" indent="0">
              <a:buNone/>
            </a:pPr>
            <a:r>
              <a:rPr lang="en-US" dirty="0"/>
              <a:t>10 </a:t>
            </a:r>
            <a:r>
              <a:rPr lang="en-US" dirty="0">
                <a:latin typeface="Symbol" panose="05050102010706020507" pitchFamily="18" charset="2"/>
              </a:rPr>
              <a:t>m</a:t>
            </a:r>
            <a:r>
              <a:rPr lang="en-US" dirty="0" smtClean="0"/>
              <a:t>l</a:t>
            </a:r>
            <a:r>
              <a:rPr lang="en-US" dirty="0"/>
              <a:t>	TOTAL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Control? </a:t>
            </a:r>
          </a:p>
          <a:p>
            <a:pPr lvl="1"/>
            <a:r>
              <a:rPr lang="en-US" dirty="0" err="1" smtClean="0"/>
              <a:t>Insert:Vector</a:t>
            </a:r>
            <a:r>
              <a:rPr lang="en-US" dirty="0" smtClean="0"/>
              <a:t> molar ratio</a:t>
            </a:r>
          </a:p>
          <a:p>
            <a:pPr lvl="2"/>
            <a:r>
              <a:rPr lang="en-US" dirty="0" smtClean="0"/>
              <a:t>Find a calculator to help (be sure to cite it)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75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1" r="35639" b="55500"/>
          <a:stretch/>
        </p:blipFill>
        <p:spPr>
          <a:xfrm>
            <a:off x="6406994" y="1371600"/>
            <a:ext cx="5632606" cy="370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703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2849"/>
    </mc:Choice>
    <mc:Fallback xmlns="">
      <p:transition spd="slow" advTm="2728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888152" y="2239693"/>
            <a:ext cx="8795257" cy="43513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250166" y="485367"/>
            <a:ext cx="787292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2"/>
            <a:r>
              <a:rPr lang="en-US" dirty="0" smtClean="0"/>
              <a:t>What you will need: 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dirty="0" smtClean="0"/>
              <a:t>concentration of vector and insert, 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dirty="0" smtClean="0"/>
              <a:t>size of vector and insert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dirty="0" smtClean="0"/>
              <a:t>Vector – start with 1 </a:t>
            </a:r>
            <a:r>
              <a:rPr lang="en-US" dirty="0" smtClean="0">
                <a:latin typeface="Symbol" panose="05050102010706020507" pitchFamily="18" charset="2"/>
              </a:rPr>
              <a:t>m</a:t>
            </a:r>
            <a:r>
              <a:rPr lang="en-US" dirty="0" smtClean="0"/>
              <a:t>l in the calculator. You can scale it up later. 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dirty="0" smtClean="0"/>
              <a:t>Insert: 2 pieces of DNA to make ONE MOLECULE</a:t>
            </a:r>
          </a:p>
          <a:p>
            <a:endParaRPr lang="en-US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81487" y="6495691"/>
            <a:ext cx="4274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6"/>
              </a:rPr>
              <a:t>https://nebiocalculator.neb.com/#!/ligation</a:t>
            </a:r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1581150" y="3362325"/>
            <a:ext cx="3181350" cy="297153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13886" y="5210175"/>
            <a:ext cx="9207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Knowns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515105" y="3762285"/>
            <a:ext cx="2495550" cy="2733406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9164156" y="5129925"/>
            <a:ext cx="1164293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Calculated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99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269"/>
    </mc:Choice>
    <mc:Fallback xmlns="">
      <p:transition spd="slow" advTm="2122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Bacterial Transformation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Why?</a:t>
            </a:r>
          </a:p>
          <a:p>
            <a:r>
              <a:rPr lang="en-US" dirty="0" smtClean="0"/>
              <a:t>Transform 5 µl of each reaction (ligation and ligation control) into 50 µl competent cells. </a:t>
            </a:r>
          </a:p>
          <a:p>
            <a:pPr lvl="1"/>
            <a:r>
              <a:rPr lang="en-US" dirty="0" smtClean="0"/>
              <a:t>Keep cells cold, as much as possible</a:t>
            </a:r>
          </a:p>
          <a:p>
            <a:pPr lvl="1"/>
            <a:r>
              <a:rPr lang="en-US" dirty="0" smtClean="0"/>
              <a:t>Steps:</a:t>
            </a:r>
          </a:p>
          <a:p>
            <a:pPr lvl="2"/>
            <a:r>
              <a:rPr lang="en-US" dirty="0" smtClean="0"/>
              <a:t>Incubation with DNA on Ice</a:t>
            </a:r>
          </a:p>
          <a:p>
            <a:pPr lvl="2"/>
            <a:r>
              <a:rPr lang="en-US" dirty="0" smtClean="0"/>
              <a:t>Heat shock</a:t>
            </a:r>
          </a:p>
          <a:p>
            <a:pPr lvl="2"/>
            <a:r>
              <a:rPr lang="en-US" dirty="0" smtClean="0"/>
              <a:t>Outgrowth</a:t>
            </a:r>
          </a:p>
          <a:p>
            <a:pPr lvl="2"/>
            <a:r>
              <a:rPr lang="en-US" dirty="0" smtClean="0"/>
              <a:t>Plating – selection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6470.294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53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4795"/>
    </mc:Choice>
    <mc:Fallback xmlns="">
      <p:transition spd="slow" advTm="3347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Bacterial Transformation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Why?</a:t>
            </a:r>
          </a:p>
          <a:p>
            <a:r>
              <a:rPr lang="en-US" dirty="0" smtClean="0"/>
              <a:t>Transform 5 µl of each reaction (ligation and ligation control) into 50 µl competent cells. </a:t>
            </a:r>
          </a:p>
          <a:p>
            <a:pPr lvl="1"/>
            <a:r>
              <a:rPr lang="en-US" dirty="0" smtClean="0"/>
              <a:t>Keep cells cold, as much as possible</a:t>
            </a:r>
          </a:p>
          <a:p>
            <a:pPr lvl="1"/>
            <a:r>
              <a:rPr lang="en-US" dirty="0" smtClean="0"/>
              <a:t>Steps:</a:t>
            </a:r>
          </a:p>
          <a:p>
            <a:pPr lvl="2"/>
            <a:r>
              <a:rPr lang="en-US" dirty="0" smtClean="0"/>
              <a:t>Incubation with DNA on Ice</a:t>
            </a:r>
          </a:p>
          <a:p>
            <a:pPr lvl="2"/>
            <a:r>
              <a:rPr lang="en-US" dirty="0" smtClean="0"/>
              <a:t>Heat shock</a:t>
            </a:r>
          </a:p>
          <a:p>
            <a:pPr lvl="2"/>
            <a:r>
              <a:rPr lang="en-US" dirty="0" smtClean="0"/>
              <a:t>Outgrowth</a:t>
            </a:r>
          </a:p>
          <a:p>
            <a:pPr lvl="2"/>
            <a:r>
              <a:rPr lang="en-US" dirty="0" smtClean="0"/>
              <a:t>Plating – selection</a:t>
            </a:r>
          </a:p>
          <a:p>
            <a:r>
              <a:rPr lang="en-US" dirty="0" smtClean="0"/>
              <a:t>Transformation Controls</a:t>
            </a:r>
          </a:p>
          <a:p>
            <a:pPr lvl="1"/>
            <a:r>
              <a:rPr lang="en-US" dirty="0" smtClean="0"/>
              <a:t>Did the transformation work?</a:t>
            </a:r>
          </a:p>
          <a:p>
            <a:pPr lvl="1"/>
            <a:r>
              <a:rPr lang="en-US" dirty="0" smtClean="0"/>
              <a:t>What if you get colonies on ligation control? Do you know why?</a:t>
            </a:r>
          </a:p>
          <a:p>
            <a:pPr lvl="1"/>
            <a:r>
              <a:rPr lang="en-US" dirty="0" smtClean="0"/>
              <a:t>These should be written in your notebook prior to class.  </a:t>
            </a:r>
            <a:endParaRPr lang="en-US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838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946"/>
    </mc:Choice>
    <mc:Fallback xmlns="">
      <p:transition spd="slow" advTm="929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CRISPR Lab: Screening clones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0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030"/>
    </mc:Choice>
    <mc:Fallback xmlns="">
      <p:transition spd="slow" advTm="2403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Goal: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0962" y="428146"/>
            <a:ext cx="6308453" cy="1107356"/>
          </a:xfrm>
        </p:spPr>
        <p:txBody>
          <a:bodyPr/>
          <a:lstStyle/>
          <a:p>
            <a:r>
              <a:rPr lang="en-US" dirty="0" smtClean="0"/>
              <a:t>Generate auxotrophic mutants in yeast</a:t>
            </a:r>
          </a:p>
          <a:p>
            <a:r>
              <a:rPr lang="en-US" dirty="0" smtClean="0"/>
              <a:t>What is the Goal for THIS WEEK?</a:t>
            </a:r>
            <a:endParaRPr lang="en-US" dirty="0"/>
          </a:p>
        </p:txBody>
      </p:sp>
      <p:sp>
        <p:nvSpPr>
          <p:cNvPr id="6" name="Freeform 5"/>
          <p:cNvSpPr/>
          <p:nvPr/>
        </p:nvSpPr>
        <p:spPr>
          <a:xfrm>
            <a:off x="9180576" y="1033272"/>
            <a:ext cx="2496241" cy="3872225"/>
          </a:xfrm>
          <a:custGeom>
            <a:avLst/>
            <a:gdLst>
              <a:gd name="connsiteX0" fmla="*/ 0 w 2139554"/>
              <a:gd name="connsiteY0" fmla="*/ 114455 h 3833256"/>
              <a:gd name="connsiteX1" fmla="*/ 1828800 w 2139554"/>
              <a:gd name="connsiteY1" fmla="*/ 261105 h 3833256"/>
              <a:gd name="connsiteX2" fmla="*/ 2018581 w 2139554"/>
              <a:gd name="connsiteY2" fmla="*/ 2409082 h 3833256"/>
              <a:gd name="connsiteX3" fmla="*/ 569344 w 2139554"/>
              <a:gd name="connsiteY3" fmla="*/ 3461505 h 3833256"/>
              <a:gd name="connsiteX4" fmla="*/ 353683 w 2139554"/>
              <a:gd name="connsiteY4" fmla="*/ 3797935 h 3833256"/>
              <a:gd name="connsiteX5" fmla="*/ 370936 w 2139554"/>
              <a:gd name="connsiteY5" fmla="*/ 3806561 h 3833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9554" h="3833256">
                <a:moveTo>
                  <a:pt x="0" y="114455"/>
                </a:moveTo>
                <a:cubicBezTo>
                  <a:pt x="746185" y="-3439"/>
                  <a:pt x="1492370" y="-121333"/>
                  <a:pt x="1828800" y="261105"/>
                </a:cubicBezTo>
                <a:cubicBezTo>
                  <a:pt x="2165230" y="643543"/>
                  <a:pt x="2228490" y="1875682"/>
                  <a:pt x="2018581" y="2409082"/>
                </a:cubicBezTo>
                <a:cubicBezTo>
                  <a:pt x="1808672" y="2942482"/>
                  <a:pt x="846827" y="3230029"/>
                  <a:pt x="569344" y="3461505"/>
                </a:cubicBezTo>
                <a:cubicBezTo>
                  <a:pt x="291861" y="3692981"/>
                  <a:pt x="386751" y="3740426"/>
                  <a:pt x="353683" y="3797935"/>
                </a:cubicBezTo>
                <a:cubicBezTo>
                  <a:pt x="320615" y="3855444"/>
                  <a:pt x="345775" y="3831002"/>
                  <a:pt x="370936" y="3806561"/>
                </a:cubicBezTo>
              </a:path>
            </a:pathLst>
          </a:custGeom>
          <a:noFill/>
          <a:ln w="28575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560" y="1653616"/>
            <a:ext cx="8826280" cy="5103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452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067"/>
    </mc:Choice>
    <mc:Fallback xmlns="">
      <p:transition spd="slow" advTm="460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703142" y="365125"/>
            <a:ext cx="4650658" cy="1325563"/>
          </a:xfrm>
        </p:spPr>
        <p:txBody>
          <a:bodyPr/>
          <a:lstStyle/>
          <a:p>
            <a:r>
              <a:rPr lang="en-US" dirty="0" smtClean="0"/>
              <a:t>pML104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7610168" y="1344168"/>
            <a:ext cx="3743632" cy="483279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gRNA gene should be cloned between </a:t>
            </a:r>
            <a:r>
              <a:rPr lang="en-US" i="1" dirty="0" err="1" smtClean="0"/>
              <a:t>Bcl</a:t>
            </a:r>
            <a:r>
              <a:rPr lang="en-US" dirty="0" err="1" smtClean="0"/>
              <a:t>I</a:t>
            </a:r>
            <a:r>
              <a:rPr lang="en-US" dirty="0" smtClean="0"/>
              <a:t> and </a:t>
            </a:r>
            <a:r>
              <a:rPr lang="en-US" i="1" dirty="0" err="1" smtClean="0"/>
              <a:t>Swa</a:t>
            </a:r>
            <a:r>
              <a:rPr lang="en-US" dirty="0" err="1" smtClean="0"/>
              <a:t>I</a:t>
            </a:r>
            <a:r>
              <a:rPr lang="en-US" dirty="0" smtClean="0"/>
              <a:t> sites, after the Pol II promoter, </a:t>
            </a:r>
            <a:r>
              <a:rPr lang="en-US" dirty="0" err="1" smtClean="0"/>
              <a:t>pSNR</a:t>
            </a:r>
            <a:r>
              <a:rPr lang="en-US" dirty="0" smtClean="0"/>
              <a:t> 52. </a:t>
            </a:r>
          </a:p>
          <a:p>
            <a:pPr lvl="1"/>
            <a:r>
              <a:rPr lang="en-US" dirty="0" smtClean="0"/>
              <a:t>What does the arrow indicate?</a:t>
            </a:r>
          </a:p>
          <a:p>
            <a:pPr lvl="1"/>
            <a:r>
              <a:rPr lang="en-US" dirty="0" smtClean="0"/>
              <a:t>Might help to DRAW THE gene </a:t>
            </a:r>
            <a:r>
              <a:rPr lang="en-US" dirty="0"/>
              <a:t>f</a:t>
            </a:r>
            <a:r>
              <a:rPr lang="en-US" dirty="0" smtClean="0"/>
              <a:t>or the gRNA in this region. Include promoter, restriction sites, transcription start site, T and NT strands. 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751234" y="2169731"/>
            <a:ext cx="566318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i="1" smtClean="0"/>
              <a:t>&lt;Instructors: Insert Figure 2C from Laughery et al 2015, doi: </a:t>
            </a:r>
            <a:r>
              <a:rPr lang="en-US" sz="2400" i="1" u="sng" smtClean="0">
                <a:hlinkClick r:id="rId2"/>
              </a:rPr>
              <a:t>10.1002/yea.3098</a:t>
            </a:r>
            <a:r>
              <a:rPr lang="en-US" sz="2400" i="1" smtClean="0"/>
              <a:t>&gt;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88292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195"/>
    </mc:Choice>
    <mc:Fallback xmlns="">
      <p:transition spd="slow" advTm="190195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703142" y="365125"/>
            <a:ext cx="4650658" cy="1325563"/>
          </a:xfrm>
        </p:spPr>
        <p:txBody>
          <a:bodyPr/>
          <a:lstStyle/>
          <a:p>
            <a:r>
              <a:rPr lang="en-US" dirty="0" smtClean="0"/>
              <a:t>pML104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7610168" y="1344168"/>
            <a:ext cx="3743632" cy="4832795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We will use PCR to confirm that the gene is in the right location, in the correct orientation. </a:t>
            </a:r>
          </a:p>
          <a:p>
            <a:r>
              <a:rPr lang="en-US" dirty="0" smtClean="0"/>
              <a:t>PCR products needs to be less than ~5KB. </a:t>
            </a:r>
          </a:p>
          <a:p>
            <a:r>
              <a:rPr lang="en-US" dirty="0" smtClean="0"/>
              <a:t>PCR uses two primers (DNA is double stranded) to extend each strand of DNA</a:t>
            </a:r>
          </a:p>
          <a:p>
            <a:pPr lvl="1"/>
            <a:r>
              <a:rPr lang="en-US" dirty="0" smtClean="0"/>
              <a:t>One primer will bind to the pML104 backbone (M13R) and be extended by </a:t>
            </a:r>
            <a:r>
              <a:rPr lang="en-US" i="1" dirty="0" err="1" smtClean="0"/>
              <a:t>Taq</a:t>
            </a:r>
            <a:r>
              <a:rPr lang="en-US" dirty="0" smtClean="0"/>
              <a:t> polymerase</a:t>
            </a:r>
          </a:p>
          <a:p>
            <a:pPr lvl="1"/>
            <a:r>
              <a:rPr lang="en-US" dirty="0" smtClean="0"/>
              <a:t>The other primer needs bind the opposite strand as M13R, and bind within the gRNA gene. (Use one of your </a:t>
            </a:r>
            <a:r>
              <a:rPr lang="en-US" dirty="0" err="1" smtClean="0"/>
              <a:t>oligos</a:t>
            </a:r>
            <a:r>
              <a:rPr lang="en-US" dirty="0" smtClean="0"/>
              <a:t> for cloning. Which one?)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66318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i="1" dirty="0" smtClean="0"/>
              <a:t>&lt;Instructors: Insert </a:t>
            </a:r>
            <a:r>
              <a:rPr lang="en-US" sz="2400" i="1" dirty="0"/>
              <a:t>Figure </a:t>
            </a:r>
            <a:r>
              <a:rPr lang="en-US" sz="2400" i="1" dirty="0" smtClean="0"/>
              <a:t>2C </a:t>
            </a:r>
            <a:r>
              <a:rPr lang="en-US" sz="2400" i="1" dirty="0"/>
              <a:t>from </a:t>
            </a:r>
            <a:r>
              <a:rPr lang="en-US" sz="2400" i="1" dirty="0" err="1"/>
              <a:t>Laughery</a:t>
            </a:r>
            <a:r>
              <a:rPr lang="en-US" sz="2400" i="1" dirty="0"/>
              <a:t> et al </a:t>
            </a:r>
            <a:r>
              <a:rPr lang="en-US" sz="2400" i="1" dirty="0" smtClean="0"/>
              <a:t>2015,</a:t>
            </a:r>
            <a:r>
              <a:rPr lang="en-US" sz="2400" i="1" dirty="0"/>
              <a:t> </a:t>
            </a:r>
            <a:r>
              <a:rPr lang="en-US" sz="2400" i="1" dirty="0" err="1"/>
              <a:t>doi</a:t>
            </a:r>
            <a:r>
              <a:rPr lang="en-US" sz="2400" i="1" dirty="0"/>
              <a:t>: </a:t>
            </a:r>
            <a:r>
              <a:rPr lang="en-US" sz="2400" i="1" u="sng" dirty="0" smtClean="0">
                <a:hlinkClick r:id="rId2"/>
              </a:rPr>
              <a:t>10.1002/yea.3098</a:t>
            </a:r>
            <a:r>
              <a:rPr lang="en-US" sz="2400" i="1" dirty="0" smtClean="0"/>
              <a:t>&gt;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664027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195"/>
    </mc:Choice>
    <mc:Fallback xmlns="">
      <p:transition spd="slow" advTm="190195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34696" y="182245"/>
            <a:ext cx="10515600" cy="60413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Mapping primers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53238" y="850392"/>
            <a:ext cx="8271636" cy="59010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7390" y="2130552"/>
            <a:ext cx="33558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Addgene</a:t>
            </a:r>
            <a:r>
              <a:rPr lang="en-US" dirty="0" smtClean="0"/>
              <a:t> website – pML104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Use the red arrows in the screen shots to find the full sequence of pML104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66538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34158" y="365124"/>
            <a:ext cx="8388358" cy="613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074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CRISPR Cloning: Part 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28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030"/>
    </mc:Choice>
    <mc:Fallback xmlns="">
      <p:transition spd="slow" advTm="2403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13476" y="342308"/>
            <a:ext cx="8534811" cy="5834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019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29958" y="254115"/>
            <a:ext cx="7729226" cy="58954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9184" y="914400"/>
            <a:ext cx="355701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Find where m13R is in the backbone.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How far is that away from where your gRNA gene should be cloned?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Need to find other markers in this sequence that tell you where the gRNA gene is cloned.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length of your PCR product is the distance between the two places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Which strand of the gene will work as a PCR primer with M13R? The primers need to extend different strands of the DNA. 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886200" y="4149306"/>
            <a:ext cx="1083951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Scroll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6491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One you find the primers, find/calculate your reaction conditions.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PCR: 2 primers, </a:t>
            </a:r>
            <a:r>
              <a:rPr lang="en-US" i="1" dirty="0" err="1" smtClean="0"/>
              <a:t>Taq</a:t>
            </a:r>
            <a:r>
              <a:rPr lang="en-US" dirty="0" smtClean="0"/>
              <a:t> and other stuff</a:t>
            </a:r>
          </a:p>
          <a:p>
            <a:pPr lvl="1"/>
            <a:r>
              <a:rPr lang="en-US" dirty="0" smtClean="0"/>
              <a:t>What is the other stuff?</a:t>
            </a:r>
            <a:endParaRPr lang="en-US" dirty="0"/>
          </a:p>
          <a:p>
            <a:pPr lvl="1"/>
            <a:r>
              <a:rPr lang="en-US" dirty="0" smtClean="0"/>
              <a:t>Need to look up the cycle conditions. (Specific to </a:t>
            </a:r>
            <a:r>
              <a:rPr lang="en-US" dirty="0" err="1" smtClean="0"/>
              <a:t>GoTaq</a:t>
            </a:r>
            <a:r>
              <a:rPr lang="en-US" dirty="0" smtClean="0"/>
              <a:t> and your primers.)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716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Goal: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Generate auxotrophic mutants in yeast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317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067"/>
    </mc:Choice>
    <mc:Fallback xmlns="">
      <p:transition spd="slow" advTm="460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1200"/>
          </a:xfrm>
        </p:spPr>
        <p:txBody>
          <a:bodyPr/>
          <a:lstStyle/>
          <a:p>
            <a:pPr algn="ctr"/>
            <a:r>
              <a:rPr lang="en-US" dirty="0" smtClean="0"/>
              <a:t>Experimental Overview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560" y="1014984"/>
            <a:ext cx="9930702" cy="5742432"/>
          </a:xfrm>
        </p:spPr>
      </p:pic>
    </p:spTree>
    <p:extLst>
      <p:ext uri="{BB962C8B-B14F-4D97-AF65-F5344CB8AC3E}">
        <p14:creationId xmlns:p14="http://schemas.microsoft.com/office/powerpoint/2010/main" val="335306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703142" y="365125"/>
            <a:ext cx="4650658" cy="1325563"/>
          </a:xfrm>
        </p:spPr>
        <p:txBody>
          <a:bodyPr/>
          <a:lstStyle/>
          <a:p>
            <a:r>
              <a:rPr lang="en-US" dirty="0" smtClean="0"/>
              <a:t>pML104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7610168" y="1825625"/>
            <a:ext cx="3743632" cy="4351338"/>
          </a:xfrm>
        </p:spPr>
        <p:txBody>
          <a:bodyPr/>
          <a:lstStyle/>
          <a:p>
            <a:r>
              <a:rPr lang="en-US" dirty="0" smtClean="0"/>
              <a:t>Selection</a:t>
            </a:r>
          </a:p>
          <a:p>
            <a:r>
              <a:rPr lang="en-US" dirty="0" smtClean="0"/>
              <a:t>Origins of replication</a:t>
            </a:r>
          </a:p>
          <a:p>
            <a:r>
              <a:rPr lang="en-US" dirty="0" smtClean="0"/>
              <a:t>Promoters</a:t>
            </a:r>
          </a:p>
          <a:p>
            <a:r>
              <a:rPr lang="en-US" dirty="0" smtClean="0"/>
              <a:t>gRNA cloning sites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66318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i="1" dirty="0" smtClean="0"/>
              <a:t>&lt;Instructors: Insert </a:t>
            </a:r>
            <a:r>
              <a:rPr lang="en-US" sz="2400" i="1" dirty="0"/>
              <a:t>Figure </a:t>
            </a:r>
            <a:r>
              <a:rPr lang="en-US" sz="2400" i="1" dirty="0" smtClean="0"/>
              <a:t>2C </a:t>
            </a:r>
            <a:r>
              <a:rPr lang="en-US" sz="2400" i="1" dirty="0"/>
              <a:t>from </a:t>
            </a:r>
            <a:r>
              <a:rPr lang="en-US" sz="2400" i="1" dirty="0" err="1"/>
              <a:t>Laughery</a:t>
            </a:r>
            <a:r>
              <a:rPr lang="en-US" sz="2400" i="1" dirty="0"/>
              <a:t> et al </a:t>
            </a:r>
            <a:r>
              <a:rPr lang="en-US" sz="2400" i="1" dirty="0" smtClean="0"/>
              <a:t>2015,</a:t>
            </a:r>
            <a:r>
              <a:rPr lang="en-US" sz="2400" i="1" dirty="0"/>
              <a:t> </a:t>
            </a:r>
            <a:r>
              <a:rPr lang="en-US" sz="2400" i="1" dirty="0" err="1"/>
              <a:t>doi</a:t>
            </a:r>
            <a:r>
              <a:rPr lang="en-US" sz="2400" i="1" dirty="0"/>
              <a:t>: </a:t>
            </a:r>
            <a:r>
              <a:rPr lang="en-US" sz="2400" i="1" u="sng" dirty="0" smtClean="0">
                <a:hlinkClick r:id="rId2"/>
              </a:rPr>
              <a:t>10.1002/yea.3098</a:t>
            </a:r>
            <a:r>
              <a:rPr lang="en-US" sz="2400" i="1" dirty="0" smtClean="0"/>
              <a:t>&gt;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140449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195"/>
    </mc:Choice>
    <mc:Fallback xmlns="">
      <p:transition spd="slow" advTm="190195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9200" y="4896465"/>
            <a:ext cx="10134600" cy="1280498"/>
          </a:xfrm>
        </p:spPr>
        <p:txBody>
          <a:bodyPr/>
          <a:lstStyle/>
          <a:p>
            <a:r>
              <a:rPr lang="en-US" dirty="0" smtClean="0"/>
              <a:t>Bold = gRNA</a:t>
            </a:r>
          </a:p>
          <a:p>
            <a:r>
              <a:rPr lang="en-US" dirty="0" smtClean="0"/>
              <a:t>Pick one set per group to clone. *Do not chose randomly. 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75793947"/>
              </p:ext>
            </p:extLst>
          </p:nvPr>
        </p:nvGraphicFramePr>
        <p:xfrm>
          <a:off x="128016" y="1378375"/>
          <a:ext cx="12063984" cy="1891602"/>
        </p:xfrm>
        <a:graphic>
          <a:graphicData uri="http://schemas.openxmlformats.org/drawingml/2006/table">
            <a:tbl>
              <a:tblPr firstRow="1" firstCol="1" bandRow="1"/>
              <a:tblGrid>
                <a:gridCol w="1639560">
                  <a:extLst>
                    <a:ext uri="{9D8B030D-6E8A-4147-A177-3AD203B41FA5}">
                      <a16:colId xmlns:a16="http://schemas.microsoft.com/office/drawing/2014/main" xmlns="" val="2216002778"/>
                    </a:ext>
                  </a:extLst>
                </a:gridCol>
                <a:gridCol w="5535531">
                  <a:extLst>
                    <a:ext uri="{9D8B030D-6E8A-4147-A177-3AD203B41FA5}">
                      <a16:colId xmlns:a16="http://schemas.microsoft.com/office/drawing/2014/main" xmlns="" val="1341932273"/>
                    </a:ext>
                  </a:extLst>
                </a:gridCol>
                <a:gridCol w="4888893">
                  <a:extLst>
                    <a:ext uri="{9D8B030D-6E8A-4147-A177-3AD203B41FA5}">
                      <a16:colId xmlns:a16="http://schemas.microsoft.com/office/drawing/2014/main" xmlns="" val="3493846337"/>
                    </a:ext>
                  </a:extLst>
                </a:gridCol>
              </a:tblGrid>
              <a:tr h="17218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Guide Name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73" marR="5757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Non-template sequence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73" marR="5757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Template sequence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73" marR="5757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03586790"/>
                  </a:ext>
                </a:extLst>
              </a:tr>
              <a:tr h="17218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73" marR="575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73" marR="575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73" marR="575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30942365"/>
                  </a:ext>
                </a:extLst>
              </a:tr>
              <a:tr h="17218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73" marR="5757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73" marR="5757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73" marR="5757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93432172"/>
                  </a:ext>
                </a:extLst>
              </a:tr>
              <a:tr h="17218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73" marR="5757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73" marR="5757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73" marR="5757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20860034"/>
                  </a:ext>
                </a:extLst>
              </a:tr>
              <a:tr h="17218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73" marR="5757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73" marR="5757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73" marR="5757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66245438"/>
                  </a:ext>
                </a:extLst>
              </a:tr>
              <a:tr h="17218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73" marR="5757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73" marR="5757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73" marR="5757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7882389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951292" y="384048"/>
            <a:ext cx="7468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Targeting </a:t>
            </a:r>
            <a:r>
              <a:rPr lang="en-US" sz="3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TRP1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with YOUR guide RNAs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00274" y="3269977"/>
            <a:ext cx="8715375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&lt;Instructor: Insert your class’ gRNA gene sequences into this table&gt;</a:t>
            </a:r>
          </a:p>
        </p:txBody>
      </p:sp>
    </p:spTree>
    <p:extLst>
      <p:ext uri="{BB962C8B-B14F-4D97-AF65-F5344CB8AC3E}">
        <p14:creationId xmlns:p14="http://schemas.microsoft.com/office/powerpoint/2010/main" val="2919278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7579"/>
    </mc:Choice>
    <mc:Fallback xmlns="">
      <p:transition spd="slow" advTm="157579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6300" y="143490"/>
            <a:ext cx="5181600" cy="5395298"/>
          </a:xfrm>
        </p:spPr>
        <p:txBody>
          <a:bodyPr/>
          <a:lstStyle/>
          <a:p>
            <a:pPr marL="0" indent="0">
              <a:buNone/>
            </a:pPr>
            <a:r>
              <a:rPr lang="en-US" u="sng" dirty="0" smtClean="0"/>
              <a:t>Vector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Digest</a:t>
            </a:r>
          </a:p>
          <a:p>
            <a:pPr lvl="1"/>
            <a:r>
              <a:rPr lang="en-US" dirty="0" err="1" smtClean="0"/>
              <a:t>SwaI</a:t>
            </a:r>
            <a:r>
              <a:rPr lang="en-US" dirty="0" smtClean="0"/>
              <a:t> digest. </a:t>
            </a:r>
          </a:p>
          <a:p>
            <a:pPr lvl="1"/>
            <a:r>
              <a:rPr lang="en-US" dirty="0" smtClean="0"/>
              <a:t>Start with #2 – </a:t>
            </a:r>
            <a:r>
              <a:rPr lang="en-US" i="1" dirty="0" err="1" smtClean="0"/>
              <a:t>Bcl</a:t>
            </a:r>
            <a:r>
              <a:rPr lang="en-US" dirty="0" err="1" smtClean="0"/>
              <a:t>I</a:t>
            </a:r>
            <a:r>
              <a:rPr lang="en-US" dirty="0" smtClean="0"/>
              <a:t> digest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Dephosphorylate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Purify DNA</a:t>
            </a:r>
          </a:p>
          <a:p>
            <a:pPr lvl="1"/>
            <a:r>
              <a:rPr lang="en-US" dirty="0" smtClean="0"/>
              <a:t>Phenol – wear goggles and sleeves</a:t>
            </a:r>
          </a:p>
          <a:p>
            <a:pPr lvl="1"/>
            <a:r>
              <a:rPr lang="en-US" dirty="0" smtClean="0"/>
              <a:t>Pipette cautiously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Ethanol precipitate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0300" y="143490"/>
            <a:ext cx="5181600" cy="5395298"/>
          </a:xfrm>
        </p:spPr>
        <p:txBody>
          <a:bodyPr/>
          <a:lstStyle/>
          <a:p>
            <a:pPr marL="0" indent="0">
              <a:buNone/>
            </a:pPr>
            <a:r>
              <a:rPr lang="en-US" u="sng" dirty="0" err="1"/>
              <a:t>Oligos</a:t>
            </a:r>
            <a:endParaRPr lang="en-US" u="sng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Phosphorylate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Anneal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094" b="54714"/>
          <a:stretch/>
        </p:blipFill>
        <p:spPr>
          <a:xfrm>
            <a:off x="6378049" y="3469386"/>
            <a:ext cx="5294267" cy="338861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248593" y="4238703"/>
            <a:ext cx="1773481" cy="784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44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046"/>
    </mc:Choice>
    <mc:Fallback xmlns="">
      <p:transition spd="slow" advTm="121046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CRISPR Cloning: Part II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32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85"/>
    </mc:Choice>
    <mc:Fallback xmlns="">
      <p:transition spd="slow" advTm="116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Cloning Part II: Ligation</a:t>
            </a:r>
            <a:endParaRPr lang="en-US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30372.58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7" r="35639" b="55500"/>
          <a:stretch/>
        </p:blipFill>
        <p:spPr>
          <a:xfrm>
            <a:off x="1463039" y="1911096"/>
            <a:ext cx="8833007" cy="370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77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2849"/>
    </mc:Choice>
    <mc:Fallback xmlns="">
      <p:transition spd="slow" advTm="2728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6148</TotalTime>
  <Words>681</Words>
  <Application>Microsoft Office PowerPoint</Application>
  <PresentationFormat>Widescreen</PresentationFormat>
  <Paragraphs>107</Paragraphs>
  <Slides>22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Symbol</vt:lpstr>
      <vt:lpstr>Times New Roman</vt:lpstr>
      <vt:lpstr>Office Theme</vt:lpstr>
      <vt:lpstr>CRISPR in Yeast. Supporting File S1. Lectures</vt:lpstr>
      <vt:lpstr>CRISPR Cloning: Part I</vt:lpstr>
      <vt:lpstr>Overall Goal:</vt:lpstr>
      <vt:lpstr>Experimental Overview</vt:lpstr>
      <vt:lpstr>pML104</vt:lpstr>
      <vt:lpstr>PowerPoint Presentation</vt:lpstr>
      <vt:lpstr>PowerPoint Presentation</vt:lpstr>
      <vt:lpstr>CRISPR Cloning: Part II</vt:lpstr>
      <vt:lpstr>Cloning Part II: Ligation</vt:lpstr>
      <vt:lpstr>Ligation of pML104 (vector) with insert (gRNA gene)</vt:lpstr>
      <vt:lpstr>PowerPoint Presentation</vt:lpstr>
      <vt:lpstr>Bacterial Transformation</vt:lpstr>
      <vt:lpstr>Bacterial Transformation</vt:lpstr>
      <vt:lpstr>CRISPR Lab: Screening clones</vt:lpstr>
      <vt:lpstr>Overall Goal:</vt:lpstr>
      <vt:lpstr>pML104</vt:lpstr>
      <vt:lpstr>pML104</vt:lpstr>
      <vt:lpstr>Mapping primers</vt:lpstr>
      <vt:lpstr>PowerPoint Presentation</vt:lpstr>
      <vt:lpstr>PowerPoint Presentation</vt:lpstr>
      <vt:lpstr>PowerPoint Presentation</vt:lpstr>
      <vt:lpstr>One you find the primers, find/calculate your reaction conditions. </vt:lpstr>
    </vt:vector>
  </TitlesOfParts>
  <Company>Missouri State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CRISPR cloning – lab 1</dc:title>
  <dc:creator>Ulbricht, Randi J</dc:creator>
  <cp:lastModifiedBy>randi ulbricht</cp:lastModifiedBy>
  <cp:revision>16</cp:revision>
  <dcterms:created xsi:type="dcterms:W3CDTF">2017-10-17T13:38:28Z</dcterms:created>
  <dcterms:modified xsi:type="dcterms:W3CDTF">2019-05-29T01:01:40Z</dcterms:modified>
</cp:coreProperties>
</file>